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6" r:id="rId5"/>
    <p:sldId id="309" r:id="rId6"/>
    <p:sldId id="308" r:id="rId7"/>
    <p:sldId id="325" r:id="rId8"/>
    <p:sldId id="329" r:id="rId9"/>
    <p:sldId id="328" r:id="rId10"/>
    <p:sldId id="326" r:id="rId11"/>
    <p:sldId id="330" r:id="rId12"/>
    <p:sldId id="310" r:id="rId13"/>
    <p:sldId id="317" r:id="rId14"/>
    <p:sldId id="318" r:id="rId15"/>
    <p:sldId id="319" r:id="rId16"/>
    <p:sldId id="313" r:id="rId17"/>
    <p:sldId id="321" r:id="rId18"/>
    <p:sldId id="322" r:id="rId19"/>
    <p:sldId id="314" r:id="rId20"/>
    <p:sldId id="320" r:id="rId21"/>
    <p:sldId id="311" r:id="rId22"/>
    <p:sldId id="312" r:id="rId23"/>
    <p:sldId id="315" r:id="rId24"/>
    <p:sldId id="316" r:id="rId25"/>
    <p:sldId id="323" r:id="rId26"/>
    <p:sldId id="324" r:id="rId27"/>
    <p:sldId id="33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218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+mj-lt"/>
            </a:rPr>
            <a:t>Can</a:t>
          </a:r>
          <a:r>
            <a:rPr lang="en-US" baseline="0" dirty="0">
              <a:latin typeface="+mj-lt"/>
            </a:rPr>
            <a:t> we predict sales from Rossman stores?</a:t>
          </a:r>
          <a:endParaRPr lang="en-US" dirty="0">
            <a:latin typeface="+mj-lt"/>
          </a:endParaRP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+mj-lt"/>
            </a:rPr>
            <a:t>Exploratory data analysis and Apply different Machine learning models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+mj-lt"/>
            </a:rPr>
            <a:t>Analyze results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+mj-lt"/>
            </a:rPr>
            <a:t>Can</a:t>
          </a:r>
          <a:r>
            <a:rPr lang="en-US" sz="1600" kern="1200" baseline="0" dirty="0">
              <a:latin typeface="+mj-lt"/>
            </a:rPr>
            <a:t> we predict sales from Rossman stores?</a:t>
          </a:r>
          <a:endParaRPr lang="en-US" sz="1600" kern="1200" dirty="0">
            <a:latin typeface="+mj-lt"/>
          </a:endParaRP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+mj-lt"/>
            </a:rPr>
            <a:t>Exploratory data analysis and Apply different Machine learning models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+mj-lt"/>
            </a:rPr>
            <a:t>Analyze results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299DF-FCC7-4445-B30D-8A4C207F90B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AAB0-C359-4F4F-B2F3-FE49EEDEC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(note: R-squared gives the overall model score, using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model.score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on testing data; therefore, testing score and R2 are interchangeable here)</a:t>
            </a:r>
          </a:p>
          <a:p>
            <a:pPr marL="1371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Note: when the data was not scaled training scores were included in the evaluation; when the data was preprocessed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StandardScaler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instead we looked at the mean squared error in our evaluation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marL="1371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Conclusion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StandardScaler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it did not affect the model score in a meaningful way, regardless of the model used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AAB0-C359-4F4F-B2F3-FE49EEDEC4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stochastic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AAB0-C359-4F4F-B2F3-FE49EEDEC4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define by Wiki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AAB0-C359-4F4F-B2F3-FE49EEDEC4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5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and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The original Group four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CD00C-BEBD-4552-8CFA-45298B4D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Rossman Sales Data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4D54-6EA0-4762-98E3-BB6E98D2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Rossman is a large drug store chain in Europe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Given sales and store data, could we use Machine Learning to predict future revenue?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Data: Looked at 12 key features from exploratory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Data source: Kaggle.com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5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6F1F-8AC4-4C25-BC07-B44818E3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Set-Up: 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84837-D7FF-477E-A11A-6D034922B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961322"/>
            <a:ext cx="11105322" cy="4412973"/>
          </a:xfrm>
        </p:spPr>
        <p:txBody>
          <a:bodyPr>
            <a:normAutofit fontScale="47500" lnSpcReduction="20000"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7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700" dirty="0">
                <a:solidFill>
                  <a:srgbClr val="000000"/>
                </a:solidFill>
                <a:latin typeface="+mj-lt"/>
              </a:rPr>
              <a:t>C</a:t>
            </a:r>
            <a:r>
              <a:rPr lang="en-US" sz="5700" b="0" i="0" u="none" strike="noStrike" dirty="0">
                <a:solidFill>
                  <a:srgbClr val="000000"/>
                </a:solidFill>
                <a:effectLst/>
                <a:latin typeface="+mj-lt"/>
              </a:rPr>
              <a:t>ompared the performance of the following machine learning models from </a:t>
            </a:r>
            <a:r>
              <a:rPr lang="en-US" sz="57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Sklearn’s</a:t>
            </a:r>
            <a:r>
              <a:rPr lang="en-US" sz="5700" b="0" i="0" u="none" strike="noStrike" dirty="0">
                <a:solidFill>
                  <a:srgbClr val="000000"/>
                </a:solidFill>
                <a:effectLst/>
                <a:latin typeface="+mj-lt"/>
              </a:rPr>
              <a:t> libraries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b="0" i="0" u="none" strike="noStrike" dirty="0">
                <a:solidFill>
                  <a:srgbClr val="000000"/>
                </a:solidFill>
                <a:effectLst/>
                <a:latin typeface="+mj-lt"/>
              </a:rPr>
              <a:t>Multiple </a:t>
            </a:r>
            <a:r>
              <a:rPr lang="en-US" sz="51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LinearRegression</a:t>
            </a:r>
            <a:endParaRPr lang="en-US" sz="51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b="0" i="0" u="none" strike="noStrike" dirty="0">
                <a:solidFill>
                  <a:srgbClr val="000000"/>
                </a:solidFill>
                <a:effectLst/>
                <a:latin typeface="+mj-lt"/>
              </a:rPr>
              <a:t>Lasso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b="0" i="0" u="none" strike="noStrike" dirty="0">
                <a:solidFill>
                  <a:srgbClr val="000000"/>
                </a:solidFill>
                <a:effectLst/>
                <a:latin typeface="+mj-lt"/>
              </a:rPr>
              <a:t>Ridge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ElasticNet</a:t>
            </a:r>
            <a:endParaRPr lang="en-US" sz="51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1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900" b="0" i="0" u="none" strike="noStrike" dirty="0">
                <a:solidFill>
                  <a:srgbClr val="000000"/>
                </a:solidFill>
                <a:effectLst/>
                <a:latin typeface="+mj-lt"/>
              </a:rPr>
              <a:t> For each model, compare the data preprocessed using </a:t>
            </a:r>
            <a:r>
              <a:rPr lang="en-US" sz="59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StandardScaler</a:t>
            </a:r>
            <a:r>
              <a:rPr lang="en-US" sz="5900" b="0" i="0" u="none" strike="noStrike" dirty="0">
                <a:solidFill>
                  <a:srgbClr val="000000"/>
                </a:solidFill>
                <a:effectLst/>
                <a:latin typeface="+mj-lt"/>
              </a:rPr>
              <a:t> to data without using </a:t>
            </a:r>
            <a:r>
              <a:rPr lang="en-US" sz="59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StandardScaler</a:t>
            </a:r>
            <a:endParaRPr lang="en-US" sz="5900" dirty="0">
              <a:solidFill>
                <a:srgbClr val="000000"/>
              </a:solidFill>
              <a:latin typeface="+mj-lt"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900" dirty="0">
                <a:solidFill>
                  <a:srgbClr val="000000"/>
                </a:solidFill>
                <a:latin typeface="+mj-lt"/>
              </a:rPr>
              <a:t>D</a:t>
            </a:r>
            <a:r>
              <a:rPr lang="en-US" sz="4900" b="0" i="0" u="none" strike="noStrike" dirty="0">
                <a:solidFill>
                  <a:srgbClr val="000000"/>
                </a:solidFill>
                <a:effectLst/>
                <a:latin typeface="+mj-lt"/>
              </a:rPr>
              <a:t>efine the model object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dirty="0">
                <a:solidFill>
                  <a:srgbClr val="000000"/>
                </a:solidFill>
                <a:latin typeface="+mj-lt"/>
              </a:rPr>
              <a:t>F</a:t>
            </a:r>
            <a:r>
              <a:rPr lang="en-US" sz="5100" b="0" i="0" u="none" strike="noStrike" dirty="0">
                <a:solidFill>
                  <a:srgbClr val="000000"/>
                </a:solidFill>
                <a:effectLst/>
                <a:latin typeface="+mj-lt"/>
              </a:rPr>
              <a:t>it the model to the data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dirty="0">
                <a:solidFill>
                  <a:srgbClr val="000000"/>
                </a:solidFill>
                <a:latin typeface="+mj-lt"/>
              </a:rPr>
              <a:t>Make </a:t>
            </a:r>
            <a:r>
              <a:rPr lang="en-US" sz="5100" b="0" i="0" u="none" strike="noStrike" dirty="0">
                <a:solidFill>
                  <a:srgbClr val="000000"/>
                </a:solidFill>
                <a:effectLst/>
                <a:latin typeface="+mj-lt"/>
              </a:rPr>
              <a:t>predictions 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100" b="0" i="0" u="none" strike="noStrike" dirty="0">
                <a:solidFill>
                  <a:srgbClr val="000000"/>
                </a:solidFill>
                <a:effectLst/>
                <a:latin typeface="+mj-lt"/>
              </a:rPr>
              <a:t>Evaluate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198AB-C62F-4E6A-A234-7395C129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F5DFE-52AD-4947-831C-185546BE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" r="12366" b="-1"/>
          <a:stretch/>
        </p:blipFill>
        <p:spPr>
          <a:xfrm>
            <a:off x="8053578" y="3517118"/>
            <a:ext cx="3474719" cy="23491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5BDD4F1-5E14-4745-B113-D00F34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53579" y="2532016"/>
            <a:ext cx="3496163" cy="703547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8CF6E5E-3F8A-402B-B87E-34B9BBB27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8" y="683081"/>
            <a:ext cx="6940228" cy="53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7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CE7B0-792A-4EB5-9227-04E09165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Ridge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8B048B-9B18-4D59-A0A8-2E2768571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1312" y="2532016"/>
            <a:ext cx="3686689" cy="61921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4F9FB9-43C4-4773-B044-E35EBF8D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824" y="3291839"/>
            <a:ext cx="4318781" cy="2574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089519-644F-4068-90E5-41257331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1" y="383345"/>
            <a:ext cx="7261200" cy="56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1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DAF77-8767-42DE-A20E-2E2358EE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 err="1"/>
              <a:t>ElasticNet</a:t>
            </a:r>
            <a:r>
              <a:rPr lang="en-US" dirty="0"/>
              <a:t>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F76D0-98BF-47F8-9DEA-2D211885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01" y="640081"/>
            <a:ext cx="5653623" cy="53144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43AA30-6A87-4DFA-B013-33CC7CD8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2561" y="2532016"/>
            <a:ext cx="3267531" cy="48584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38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F9D59-4EEF-4966-9F40-915FE4C9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Lasso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3196EB-0902-4B69-9B2A-3A1E641A1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7175" y="2415218"/>
            <a:ext cx="3305636" cy="476316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B1D3C-C874-47CC-8F34-2325C618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3" y="553192"/>
            <a:ext cx="6937847" cy="57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5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88C7-AB40-4768-84AE-8431CDAA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1AA186-1616-4656-BC1E-410BD4ED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Utilized the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model.score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 method to evaluate and contrast models &amp; residual plots where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residual plots worked for the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Multiple L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inear Regression and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Ri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dge models only, due to an unresolved “memory error”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two residual plot distributions were not perfect in terms of symmetrical distribution and absence of clear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models </a:t>
            </a:r>
            <a:r>
              <a:rPr lang="en-US" sz="2800" b="0" i="1" u="sng" strike="noStrike" dirty="0">
                <a:solidFill>
                  <a:srgbClr val="000000"/>
                </a:solidFill>
                <a:effectLst/>
                <a:latin typeface="+mj-lt"/>
              </a:rPr>
              <a:t>do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</a:rPr>
              <a:t> answer our central questions: to analyze and predict sales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142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9483-2DAB-4347-88CC-DA355D887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SGD Regressor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60E5-33BF-4925-AA6F-058952050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17534B-068F-4E62-8267-E11D93D07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430" y="745588"/>
            <a:ext cx="10128738" cy="54301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C2CED9-E3B9-4ADD-B6AB-D27C2150B4EB}"/>
              </a:ext>
            </a:extLst>
          </p:cNvPr>
          <p:cNvSpPr/>
          <p:nvPr/>
        </p:nvSpPr>
        <p:spPr>
          <a:xfrm>
            <a:off x="6096000" y="745588"/>
            <a:ext cx="5748997" cy="3882683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51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614E-57DC-4E3B-BAFE-93B64CCE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Regressor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8AB52F-5C9F-4CAC-9D50-BE72D0A6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Followed 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he schematic map path for predicting a quantity with a data set containing more than 100,000 samples </a:t>
            </a:r>
          </a:p>
          <a:p>
            <a:pPr marL="749808"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+mj-lt"/>
              </a:rPr>
              <a:t>Our data set &gt;1,000,000 samples</a:t>
            </a:r>
          </a:p>
          <a:p>
            <a:pPr marL="749808"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StandardScaler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was used to scale the dataset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FC70-93E5-4C37-9414-74E197CA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Group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DEE8-6577-4E93-870C-43246226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latin typeface="+mj-lt"/>
              </a:rPr>
              <a:t>Stuart Hunter</a:t>
            </a:r>
          </a:p>
          <a:p>
            <a:r>
              <a:rPr lang="en-US" sz="3600" dirty="0" err="1">
                <a:latin typeface="+mj-lt"/>
              </a:rPr>
              <a:t>Shahrzad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Khoobyari</a:t>
            </a:r>
            <a:endParaRPr lang="en-US" sz="3600" dirty="0">
              <a:latin typeface="+mj-lt"/>
            </a:endParaRPr>
          </a:p>
          <a:p>
            <a:r>
              <a:rPr lang="en-US" sz="3600" dirty="0">
                <a:latin typeface="+mj-lt"/>
              </a:rPr>
              <a:t>Michelle </a:t>
            </a:r>
            <a:r>
              <a:rPr lang="en-US" sz="3600" dirty="0" err="1">
                <a:latin typeface="+mj-lt"/>
              </a:rPr>
              <a:t>Taymuree</a:t>
            </a:r>
            <a:endParaRPr lang="en-US" sz="3600" dirty="0">
              <a:latin typeface="+mj-lt"/>
            </a:endParaRPr>
          </a:p>
          <a:p>
            <a:r>
              <a:rPr lang="en-US" sz="3600" dirty="0">
                <a:latin typeface="+mj-lt"/>
              </a:rPr>
              <a:t>Victor Tran</a:t>
            </a:r>
          </a:p>
          <a:p>
            <a:r>
              <a:rPr lang="en-US" sz="3600" dirty="0">
                <a:latin typeface="+mj-lt"/>
              </a:rPr>
              <a:t>Pooja Verma</a:t>
            </a:r>
          </a:p>
        </p:txBody>
      </p:sp>
    </p:spTree>
    <p:extLst>
      <p:ext uri="{BB962C8B-B14F-4D97-AF65-F5344CB8AC3E}">
        <p14:creationId xmlns:p14="http://schemas.microsoft.com/office/powerpoint/2010/main" val="4039662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3FB71-723D-4DA9-9023-E00E1A10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SGD Regressor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4D6A-50F0-4A64-9397-6E986769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6" r="3" b="2650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F76D0A-11FD-4960-8B5B-01079E36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8002" y="2720649"/>
            <a:ext cx="4328009" cy="543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578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8C94-D36F-45DB-85F8-220BD0F8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LightGBM</a:t>
            </a:r>
            <a:r>
              <a:rPr lang="en-US" dirty="0"/>
              <a:t> Regressor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533A-1A08-47AB-90D1-5D1CD30D6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5071"/>
            <a:ext cx="10058400" cy="44031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Exploring different ways that other analysts’ work have utilized regression models to predict future sales, we focused on a machine learning framework originally developed by Microsoft</a:t>
            </a:r>
            <a:endParaRPr lang="en-US" dirty="0">
              <a:solidFill>
                <a:srgbClr val="000000"/>
              </a:solidFill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+mj-lt"/>
              </a:rPr>
              <a:t>LightGBM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j-lt"/>
              </a:rPr>
              <a:t> (Light Gradient Boosting Machine)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 Define as a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radient boosting framework” for “regression and classification problems” based on “decision tree algorithms”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LightGBM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 “regressor model” has many possible 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“Maximum tree leaves for base learners”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num_leaves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“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aximum tree depth or base learners”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max_depth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“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ubsample ration of the training instance” (subsample)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“L1 regularization term on weights”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reg_alpha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), etc.</a:t>
            </a:r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5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B1A24-34CE-44F8-AA7F-676DF5E5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4300" err="1"/>
              <a:t>LightGBM</a:t>
            </a:r>
            <a:r>
              <a:rPr lang="en-US" sz="4300"/>
              <a:t> Regressor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7F4D5-3844-43C9-B52A-2BA71456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9" y="640081"/>
            <a:ext cx="5824007" cy="53144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132248-DCE1-4707-B891-DD0AB2026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7745" y="2532016"/>
            <a:ext cx="3677163" cy="60015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07C29-0937-4039-A043-241EF91CD722}"/>
              </a:ext>
            </a:extLst>
          </p:cNvPr>
          <p:cNvSpPr txBox="1"/>
          <p:nvPr/>
        </p:nvSpPr>
        <p:spPr>
          <a:xfrm>
            <a:off x="7484012" y="3232955"/>
            <a:ext cx="4206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+mj-lt"/>
              </a:rPr>
              <a:t>Best score of all models tested!</a:t>
            </a:r>
            <a:endParaRPr lang="en-US" b="1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617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C6A9-D91F-48FE-BA0C-4F55012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0051-58FE-4F0F-8F9C-E5ED9B434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tx1"/>
                </a:solidFill>
                <a:latin typeface="+mj-lt"/>
              </a:rPr>
              <a:t>LightGBM</a:t>
            </a:r>
            <a:r>
              <a:rPr lang="en-US" sz="3200" b="1" dirty="0">
                <a:solidFill>
                  <a:schemeClr val="tx1"/>
                </a:solidFill>
                <a:latin typeface="+mj-lt"/>
              </a:rPr>
              <a:t> model provided the best score out of all the models tested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+mj-lt"/>
              </a:rPr>
              <a:t>Regardless of the model utilized to make predictions, given a set of twelve featured data points we can use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model.predict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+mj-lt"/>
              </a:rPr>
              <a:t>() to predict  </a:t>
            </a:r>
            <a:r>
              <a:rPr lang="en-US" sz="3200" b="1" dirty="0">
                <a:solidFill>
                  <a:srgbClr val="000000"/>
                </a:solidFill>
                <a:latin typeface="+mj-lt"/>
              </a:rPr>
              <a:t>s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+mj-lt"/>
              </a:rPr>
              <a:t>ales 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895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84E3-58A2-4A99-9516-2B780A87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BC320-A1C9-4694-908B-8B7FB80E7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8640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Final Project Overview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37917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0613-36A5-A24F-B2E7-D8849485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Exploratory Data Analysis (EDA)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65A9-8201-9B4D-BC51-C4853EDB4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4000" b="1" u="sng" dirty="0">
                <a:latin typeface="+mj-lt"/>
              </a:rPr>
              <a:t>12 Data Features Examined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Day of Week, Month, Customers, Open, School Holidays, Competition Distance, Competition Open Since Month, Competition Open Since Year, Promo, Promo 2, Public Holiday</a:t>
            </a:r>
          </a:p>
        </p:txBody>
      </p:sp>
    </p:spTree>
    <p:extLst>
      <p:ext uri="{BB962C8B-B14F-4D97-AF65-F5344CB8AC3E}">
        <p14:creationId xmlns:p14="http://schemas.microsoft.com/office/powerpoint/2010/main" val="299517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BE9B4-D393-47AE-9C2E-FE155529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Exploratory Data Analysis</a:t>
            </a: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5F6B-86CB-4ABD-B132-0D8933B6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Identified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Sales capped at $22k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Customers capped at 3K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C2E3E6-4266-C74F-ACC1-379A1894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1209969"/>
            <a:ext cx="3825216" cy="4507339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6F5C57-93B1-D248-A12C-8A501A27F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209969"/>
            <a:ext cx="3825216" cy="45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5687E-99FB-BD4C-9F82-CAFCC7EAE2C1}"/>
              </a:ext>
            </a:extLst>
          </p:cNvPr>
          <p:cNvSpPr txBox="1"/>
          <p:nvPr/>
        </p:nvSpPr>
        <p:spPr>
          <a:xfrm>
            <a:off x="277094" y="5120639"/>
            <a:ext cx="7712349" cy="128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EDA: Analyzed total purchases with respect to competition distance 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 distribution in maximum daily sales with respect to competition distance 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907D8DF-E3D4-844D-AF1A-DB03D9A3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457200"/>
            <a:ext cx="6687127" cy="3580153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086DAD0-D68D-1744-835D-AA5F059E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55" y="683496"/>
            <a:ext cx="4996871" cy="34728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19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B41837-FABD-7042-A7F4-BFDC30AE62DD}"/>
              </a:ext>
            </a:extLst>
          </p:cNvPr>
          <p:cNvSpPr txBox="1"/>
          <p:nvPr/>
        </p:nvSpPr>
        <p:spPr>
          <a:xfrm>
            <a:off x="658861" y="2546225"/>
            <a:ext cx="2994815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Having a promotion encouraged larger purchases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 second promotion did not necessarily encourage the same spending behavior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203F662-1BC2-E84A-BD1F-0052A71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1282227"/>
            <a:ext cx="3583439" cy="394554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EEF8C1-C45D-0A41-B6E6-F7B619B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282227"/>
            <a:ext cx="3583439" cy="3945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11C84-DE97-B74B-B785-2D507085BAE5}"/>
              </a:ext>
            </a:extLst>
          </p:cNvPr>
          <p:cNvSpPr txBox="1"/>
          <p:nvPr/>
        </p:nvSpPr>
        <p:spPr>
          <a:xfrm>
            <a:off x="9634559" y="301519"/>
            <a:ext cx="154510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0 – No Promotion </a:t>
            </a:r>
            <a:endParaRPr lang="en-US" sz="1400" b="1"/>
          </a:p>
          <a:p>
            <a:pPr>
              <a:spcAft>
                <a:spcPts val="600"/>
              </a:spcAft>
            </a:pPr>
            <a:r>
              <a:rPr lang="en-US" sz="1400" b="1" dirty="0"/>
              <a:t>1 - Promotion</a:t>
            </a:r>
            <a:endParaRPr lang="en-US" sz="1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2A770-4CFF-4D10-8BE3-C8B72B3C6323}"/>
              </a:ext>
            </a:extLst>
          </p:cNvPr>
          <p:cNvSpPr txBox="1"/>
          <p:nvPr/>
        </p:nvSpPr>
        <p:spPr>
          <a:xfrm>
            <a:off x="723687" y="1385456"/>
            <a:ext cx="283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EDA: Promotions and Purchases</a:t>
            </a:r>
          </a:p>
        </p:txBody>
      </p:sp>
    </p:spTree>
    <p:extLst>
      <p:ext uri="{BB962C8B-B14F-4D97-AF65-F5344CB8AC3E}">
        <p14:creationId xmlns:p14="http://schemas.microsoft.com/office/powerpoint/2010/main" val="503352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2236FAF-1906-994B-A07E-259467B2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630" y="3023945"/>
            <a:ext cx="4058786" cy="2970614"/>
          </a:xfrm>
          <a:prstGeom prst="rect">
            <a:avLst/>
          </a:prstGeom>
        </p:spPr>
      </p:pic>
      <p:sp>
        <p:nvSpPr>
          <p:cNvPr id="34" name="Rectangle 2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5D43425-3A96-1247-B55B-A16855F7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2" y="3168736"/>
            <a:ext cx="2662264" cy="2930982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82B93E9-EDF2-6E4C-B540-93D62F56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" y="36991"/>
            <a:ext cx="3764156" cy="2445450"/>
          </a:xfrm>
          <a:prstGeom prst="rect">
            <a:avLst/>
          </a:prstGeom>
        </p:spPr>
      </p:pic>
      <p:sp>
        <p:nvSpPr>
          <p:cNvPr id="36" name="Rectangle 25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, shape&#10;&#10;Description automatically generated with medium confidence">
            <a:extLst>
              <a:ext uri="{FF2B5EF4-FFF2-40B4-BE49-F238E27FC236}">
                <a16:creationId xmlns:a16="http://schemas.microsoft.com/office/drawing/2014/main" id="{93CF1A94-CBC7-9A48-B050-A5D2B2B42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187" y="201920"/>
            <a:ext cx="3014778" cy="2450564"/>
          </a:xfrm>
          <a:prstGeom prst="rect">
            <a:avLst/>
          </a:prstGeom>
        </p:spPr>
      </p:pic>
      <p:sp>
        <p:nvSpPr>
          <p:cNvPr id="37" name="Rectangle 2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EFE205A-A8E7-FA49-BD8A-74575BE5A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268" y="323557"/>
            <a:ext cx="3567362" cy="3105443"/>
          </a:xfrm>
          <a:prstGeom prst="rect">
            <a:avLst/>
          </a:prstGeom>
        </p:spPr>
      </p:pic>
      <p:sp>
        <p:nvSpPr>
          <p:cNvPr id="38" name="Rectangle 2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1BC9626-D8F7-7F4D-8163-638E68A47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428" y="4135629"/>
            <a:ext cx="3337356" cy="2227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DE6C38-762A-4BDE-A5D4-DC1FD6434BFF}"/>
              </a:ext>
            </a:extLst>
          </p:cNvPr>
          <p:cNvSpPr txBox="1"/>
          <p:nvPr/>
        </p:nvSpPr>
        <p:spPr>
          <a:xfrm>
            <a:off x="62523" y="6420899"/>
            <a:ext cx="926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EDA: Analyzed total purchased with respect to units of time (year, month and day of week)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B2FC9E-C509-442E-8AED-5530D81E7055}"/>
              </a:ext>
            </a:extLst>
          </p:cNvPr>
          <p:cNvSpPr/>
          <p:nvPr/>
        </p:nvSpPr>
        <p:spPr>
          <a:xfrm>
            <a:off x="10473815" y="833299"/>
            <a:ext cx="954803" cy="2268404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9906FE3-EEE3-4283-811F-824C4780AE23}"/>
              </a:ext>
            </a:extLst>
          </p:cNvPr>
          <p:cNvSpPr/>
          <p:nvPr/>
        </p:nvSpPr>
        <p:spPr>
          <a:xfrm flipV="1">
            <a:off x="10561895" y="4172620"/>
            <a:ext cx="503553" cy="222768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587BD6-ACA1-473C-959E-F621D24149B2}"/>
              </a:ext>
            </a:extLst>
          </p:cNvPr>
          <p:cNvSpPr/>
          <p:nvPr/>
        </p:nvSpPr>
        <p:spPr>
          <a:xfrm>
            <a:off x="6797509" y="2929371"/>
            <a:ext cx="555486" cy="300760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5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6AAA5-D059-44C3-A62B-335A3FD5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Regression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1D6C0582-3BA7-411E-92F0-31F1B7C68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3" y="2799654"/>
            <a:ext cx="3690055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+mj-lt"/>
              </a:rPr>
              <a:t>Commonly used for:</a:t>
            </a:r>
          </a:p>
          <a:p>
            <a:r>
              <a:rPr lang="en-US" sz="1800" dirty="0">
                <a:solidFill>
                  <a:srgbClr val="FFFFFF"/>
                </a:solidFill>
                <a:latin typeface="+mj-lt"/>
              </a:rPr>
              <a:t>-Market forecasting</a:t>
            </a:r>
          </a:p>
          <a:p>
            <a:r>
              <a:rPr lang="en-US" sz="1800" dirty="0">
                <a:solidFill>
                  <a:srgbClr val="FFFFFF"/>
                </a:solidFill>
                <a:latin typeface="+mj-lt"/>
              </a:rPr>
              <a:t>-Predicting future revenue</a:t>
            </a:r>
          </a:p>
          <a:p>
            <a:r>
              <a:rPr lang="en-US" sz="1800" b="1" dirty="0">
                <a:solidFill>
                  <a:srgbClr val="FFFFFF"/>
                </a:solidFill>
                <a:latin typeface="+mj-lt"/>
              </a:rPr>
              <a:t>For our data set, we used regression to make a prediction on an output value given a new input 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AEC26-82D1-4BDB-B0E4-053E0AF0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280" y="393895"/>
            <a:ext cx="7926799" cy="59224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3AA91BC-6948-444A-9186-65E4516C870B}"/>
              </a:ext>
            </a:extLst>
          </p:cNvPr>
          <p:cNvSpPr/>
          <p:nvPr/>
        </p:nvSpPr>
        <p:spPr>
          <a:xfrm rot="7578817" flipV="1">
            <a:off x="10180272" y="3606122"/>
            <a:ext cx="1495446" cy="6191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460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696</Words>
  <Application>Microsoft Office PowerPoint</Application>
  <PresentationFormat>Widescreen</PresentationFormat>
  <Paragraphs>89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Georgia Pro Cond Light</vt:lpstr>
      <vt:lpstr>Noto Sans Symbols</vt:lpstr>
      <vt:lpstr>Speak Pro</vt:lpstr>
      <vt:lpstr>RetrospectVTI</vt:lpstr>
      <vt:lpstr>Machine Learning and Predictions</vt:lpstr>
      <vt:lpstr>Team Group 4</vt:lpstr>
      <vt:lpstr>Final Project Overview</vt:lpstr>
      <vt:lpstr>Exploratory Data Analysis (EDA) </vt:lpstr>
      <vt:lpstr>Exploratory Data Analysis</vt:lpstr>
      <vt:lpstr>PowerPoint Presentation</vt:lpstr>
      <vt:lpstr>PowerPoint Presentation</vt:lpstr>
      <vt:lpstr>PowerPoint Presentation</vt:lpstr>
      <vt:lpstr>Regression</vt:lpstr>
      <vt:lpstr>Rossman Sales Data and Machine Learning</vt:lpstr>
      <vt:lpstr>The Set-Up: Machine Learning Models</vt:lpstr>
      <vt:lpstr>Multiple Linear Regression</vt:lpstr>
      <vt:lpstr>Ridge Model</vt:lpstr>
      <vt:lpstr>ElasticNet Model</vt:lpstr>
      <vt:lpstr>Lasso Model</vt:lpstr>
      <vt:lpstr>Regression Model Analysis</vt:lpstr>
      <vt:lpstr>SGD Regressor Model</vt:lpstr>
      <vt:lpstr>PowerPoint Presentation</vt:lpstr>
      <vt:lpstr>SGD Regressor Model</vt:lpstr>
      <vt:lpstr>SGD Regressor Model</vt:lpstr>
      <vt:lpstr>LightGBM Regressor Model</vt:lpstr>
      <vt:lpstr>LightGBM Regressor Model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Predictions</dc:title>
  <dc:creator>Victor Tran</dc:creator>
  <cp:lastModifiedBy>mntaymuree@yahoo.com</cp:lastModifiedBy>
  <cp:revision>11</cp:revision>
  <dcterms:created xsi:type="dcterms:W3CDTF">2021-02-09T03:36:22Z</dcterms:created>
  <dcterms:modified xsi:type="dcterms:W3CDTF">2021-02-10T01:07:26Z</dcterms:modified>
</cp:coreProperties>
</file>